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sldIdLst>
    <p:sldId id="256" r:id="rId5"/>
    <p:sldId id="257" r:id="rId6"/>
    <p:sldId id="259" r:id="rId7"/>
    <p:sldId id="258" r:id="rId8"/>
    <p:sldId id="276" r:id="rId9"/>
    <p:sldId id="261" r:id="rId10"/>
    <p:sldId id="262" r:id="rId11"/>
    <p:sldId id="270" r:id="rId12"/>
    <p:sldId id="267" r:id="rId13"/>
    <p:sldId id="268" r:id="rId14"/>
    <p:sldId id="263" r:id="rId15"/>
    <p:sldId id="271" r:id="rId16"/>
    <p:sldId id="272" r:id="rId17"/>
    <p:sldId id="274" r:id="rId18"/>
    <p:sldId id="27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8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3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62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6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5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7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7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D5DD0D6-7A82-473E-879B-C6ECD6CCCFEC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4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6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4408324-A84C-4A45-93B6-78D079CCE772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2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CB642-8034-F40F-187A-B6445445D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1" r="22538" b="-1"/>
          <a:stretch/>
        </p:blipFill>
        <p:spPr>
          <a:xfrm>
            <a:off x="4487333" y="-19868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D142-67BF-474D-B3EA-010E1F44B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 sz="5600" dirty="0"/>
              <a:t>Demosacing</a:t>
            </a:r>
            <a:endParaRPr lang="en-PK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5CB04-42E5-45E8-80DB-8293E4034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3" y="4412974"/>
            <a:ext cx="5777104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Color reconstruction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291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0931-ED0A-4E82-B55D-642D0A47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Conversion</a:t>
            </a:r>
            <a:endParaRPr lang="en-PK" dirty="0"/>
          </a:p>
        </p:txBody>
      </p:sp>
      <p:pic>
        <p:nvPicPr>
          <p:cNvPr id="19" name="Picture 18" descr="A lighthouse with a white picket fence&#10;&#10;Description automatically generated with low confidence">
            <a:extLst>
              <a:ext uri="{FF2B5EF4-FFF2-40B4-BE49-F238E27FC236}">
                <a16:creationId xmlns:a16="http://schemas.microsoft.com/office/drawing/2014/main" id="{EAB1EEFD-0D2B-48B3-AD80-87024C43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8" y="2500949"/>
            <a:ext cx="1746460" cy="26196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E39A9E-A1C0-4B15-B2C3-FAECAC69E002}"/>
              </a:ext>
            </a:extLst>
          </p:cNvPr>
          <p:cNvSpPr txBox="1"/>
          <p:nvPr/>
        </p:nvSpPr>
        <p:spPr>
          <a:xfrm>
            <a:off x="3952534" y="5120639"/>
            <a:ext cx="598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red</a:t>
            </a:r>
            <a:endParaRPr lang="en-PK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E3D4FA-E1A1-4ED9-B753-3E9D68F5BB27}"/>
              </a:ext>
            </a:extLst>
          </p:cNvPr>
          <p:cNvSpPr txBox="1"/>
          <p:nvPr/>
        </p:nvSpPr>
        <p:spPr>
          <a:xfrm>
            <a:off x="5764746" y="5120639"/>
            <a:ext cx="89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green</a:t>
            </a:r>
            <a:endParaRPr lang="en-PK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1CFD5-F8F4-46EB-98E7-4CC2A3773B25}"/>
              </a:ext>
            </a:extLst>
          </p:cNvPr>
          <p:cNvSpPr txBox="1"/>
          <p:nvPr/>
        </p:nvSpPr>
        <p:spPr>
          <a:xfrm>
            <a:off x="7839100" y="5148273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blue</a:t>
            </a:r>
            <a:endParaRPr lang="en-PK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88C7F-2597-4126-BCB0-06D77C222A67}"/>
              </a:ext>
            </a:extLst>
          </p:cNvPr>
          <p:cNvSpPr txBox="1"/>
          <p:nvPr/>
        </p:nvSpPr>
        <p:spPr>
          <a:xfrm>
            <a:off x="10454987" y="5120639"/>
            <a:ext cx="642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raw</a:t>
            </a:r>
            <a:endParaRPr lang="en-PK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8EE450-E0D0-4442-B0BC-672F6F8068CC}"/>
              </a:ext>
            </a:extLst>
          </p:cNvPr>
          <p:cNvSpPr txBox="1"/>
          <p:nvPr/>
        </p:nvSpPr>
        <p:spPr>
          <a:xfrm>
            <a:off x="1328152" y="5148273"/>
            <a:ext cx="702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RGB</a:t>
            </a:r>
            <a:endParaRPr lang="en-PK" dirty="0">
              <a:latin typeface="+mj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2F3ADD-64DD-4011-9B99-5E7A629EECF7}"/>
              </a:ext>
            </a:extLst>
          </p:cNvPr>
          <p:cNvCxnSpPr/>
          <p:nvPr/>
        </p:nvCxnSpPr>
        <p:spPr>
          <a:xfrm>
            <a:off x="2598821" y="3810792"/>
            <a:ext cx="60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167A0-3CD3-44A5-BEB0-3D8E6AB6CCE2}"/>
              </a:ext>
            </a:extLst>
          </p:cNvPr>
          <p:cNvCxnSpPr/>
          <p:nvPr/>
        </p:nvCxnSpPr>
        <p:spPr>
          <a:xfrm>
            <a:off x="9127958" y="3810794"/>
            <a:ext cx="60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Sign 27">
            <a:extLst>
              <a:ext uri="{FF2B5EF4-FFF2-40B4-BE49-F238E27FC236}">
                <a16:creationId xmlns:a16="http://schemas.microsoft.com/office/drawing/2014/main" id="{6B577473-1C8F-4BE7-9FD2-392D924CBA17}"/>
              </a:ext>
            </a:extLst>
          </p:cNvPr>
          <p:cNvSpPr/>
          <p:nvPr/>
        </p:nvSpPr>
        <p:spPr>
          <a:xfrm>
            <a:off x="5091385" y="3681661"/>
            <a:ext cx="147480" cy="1291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11CF3CF2-9B90-4559-A6CA-6C7666ED4A46}"/>
              </a:ext>
            </a:extLst>
          </p:cNvPr>
          <p:cNvSpPr/>
          <p:nvPr/>
        </p:nvSpPr>
        <p:spPr>
          <a:xfrm>
            <a:off x="7115661" y="3681661"/>
            <a:ext cx="147480" cy="1291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B159-2013-4535-89E3-334AFF35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18" y="2500948"/>
            <a:ext cx="1746460" cy="261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A13B9-F8DB-4640-8AF5-C5AFA00A7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33" y="2500948"/>
            <a:ext cx="1746460" cy="261969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6D4ABD-3831-4606-8601-B8E7BDB66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09" y="2500948"/>
            <a:ext cx="1746460" cy="2619690"/>
          </a:xfrm>
        </p:spPr>
      </p:pic>
      <p:pic>
        <p:nvPicPr>
          <p:cNvPr id="14" name="Picture 13" descr="A picture containing grass, seat&#10;&#10;Description automatically generated">
            <a:extLst>
              <a:ext uri="{FF2B5EF4-FFF2-40B4-BE49-F238E27FC236}">
                <a16:creationId xmlns:a16="http://schemas.microsoft.com/office/drawing/2014/main" id="{31585CAE-3E48-41F5-8B5A-01BD92860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26" y="2500948"/>
            <a:ext cx="1746460" cy="26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3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a red hat&#10;&#10;Description automatically generated with medium confidence">
            <a:extLst>
              <a:ext uri="{FF2B5EF4-FFF2-40B4-BE49-F238E27FC236}">
                <a16:creationId xmlns:a16="http://schemas.microsoft.com/office/drawing/2014/main" id="{B421FAD7-1F48-4748-AA35-D3F4CCEAE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508084"/>
            <a:ext cx="2560320" cy="38356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orange&#10;&#10;Description automatically generated">
            <a:extLst>
              <a:ext uri="{FF2B5EF4-FFF2-40B4-BE49-F238E27FC236}">
                <a16:creationId xmlns:a16="http://schemas.microsoft.com/office/drawing/2014/main" id="{4F56ACC4-5502-4BA6-ADA8-57DA3C90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2571420"/>
            <a:ext cx="2560320" cy="1709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7506D2F5-081D-4B00-9649-86DCF6DD2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2571420"/>
            <a:ext cx="2560320" cy="17090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uilding with red shutters&#10;&#10;Description automatically generated with medium confidence">
            <a:extLst>
              <a:ext uri="{FF2B5EF4-FFF2-40B4-BE49-F238E27FC236}">
                <a16:creationId xmlns:a16="http://schemas.microsoft.com/office/drawing/2014/main" id="{2863E6EC-9A05-4B09-B472-0323FE385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2571420"/>
            <a:ext cx="2560320" cy="17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fireplace, white, old&#10;&#10;Description automatically generated">
            <a:extLst>
              <a:ext uri="{FF2B5EF4-FFF2-40B4-BE49-F238E27FC236}">
                <a16:creationId xmlns:a16="http://schemas.microsoft.com/office/drawing/2014/main" id="{EA04B96D-3A89-9484-AC95-B0B6D486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68" y="862156"/>
            <a:ext cx="3810062" cy="2543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A1A14E-1C41-68C4-2032-A63015AD0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38" y="3542367"/>
            <a:ext cx="3810062" cy="2543217"/>
          </a:xfrm>
          <a:prstGeom prst="rect">
            <a:avLst/>
          </a:prstGeom>
        </p:spPr>
      </p:pic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05B720C9-8EB1-E109-A0A7-87D52A1F7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52" y="851904"/>
            <a:ext cx="1704440" cy="2553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B8412-1DFE-8FB0-7DB0-7B3564E8F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7" y="3542367"/>
            <a:ext cx="3814025" cy="2545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697FA-3740-677B-30BF-75AE213D306E}"/>
              </a:ext>
            </a:extLst>
          </p:cNvPr>
          <p:cNvSpPr txBox="1"/>
          <p:nvPr/>
        </p:nvSpPr>
        <p:spPr>
          <a:xfrm>
            <a:off x="8329362" y="2274838"/>
            <a:ext cx="341947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Single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Contains only one value at a pixel either red, green or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Returns an image with a Bayer pattern</a:t>
            </a:r>
            <a:endParaRPr lang="en-PK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211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house with a white picket fence&#10;&#10;Description automatically generated with low confidence">
            <a:extLst>
              <a:ext uri="{FF2B5EF4-FFF2-40B4-BE49-F238E27FC236}">
                <a16:creationId xmlns:a16="http://schemas.microsoft.com/office/drawing/2014/main" id="{F28D49C8-0579-1C9B-A1A7-6C183884E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936171"/>
            <a:ext cx="3323771" cy="4985657"/>
          </a:xfrm>
          <a:prstGeom prst="rect">
            <a:avLst/>
          </a:prstGeom>
        </p:spPr>
      </p:pic>
      <p:pic>
        <p:nvPicPr>
          <p:cNvPr id="5" name="Picture 4" descr="A picture containing building, white&#10;&#10;Description automatically generated">
            <a:extLst>
              <a:ext uri="{FF2B5EF4-FFF2-40B4-BE49-F238E27FC236}">
                <a16:creationId xmlns:a16="http://schemas.microsoft.com/office/drawing/2014/main" id="{5179579E-4EEB-B025-8F62-B5F362B1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13" y="936171"/>
            <a:ext cx="3323772" cy="4985657"/>
          </a:xfrm>
          <a:prstGeom prst="rect">
            <a:avLst/>
          </a:prstGeom>
        </p:spPr>
      </p:pic>
      <p:pic>
        <p:nvPicPr>
          <p:cNvPr id="7" name="Picture 6" descr="A picture containing grass, outdoor, building, tower&#10;&#10;Description automatically generated">
            <a:extLst>
              <a:ext uri="{FF2B5EF4-FFF2-40B4-BE49-F238E27FC236}">
                <a16:creationId xmlns:a16="http://schemas.microsoft.com/office/drawing/2014/main" id="{89FF2C6E-EA3D-806C-AB7E-2DA5EEE5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8" y="936171"/>
            <a:ext cx="3323772" cy="4985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FC26B-9110-0DE3-F790-0C01976CD1E6}"/>
              </a:ext>
            </a:extLst>
          </p:cNvPr>
          <p:cNvSpPr txBox="1"/>
          <p:nvPr/>
        </p:nvSpPr>
        <p:spPr>
          <a:xfrm>
            <a:off x="1260474" y="474506"/>
            <a:ext cx="18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Original Image</a:t>
            </a:r>
            <a:endParaRPr lang="en-PK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15758-F746-B76A-93C1-11B5F5A4DF61}"/>
              </a:ext>
            </a:extLst>
          </p:cNvPr>
          <p:cNvSpPr txBox="1"/>
          <p:nvPr/>
        </p:nvSpPr>
        <p:spPr>
          <a:xfrm>
            <a:off x="5372099" y="47450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RAW image</a:t>
            </a:r>
            <a:endParaRPr lang="en-PK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B1F7E-2CD3-DB1F-C4E8-E65C90CB3045}"/>
              </a:ext>
            </a:extLst>
          </p:cNvPr>
          <p:cNvSpPr txBox="1"/>
          <p:nvPr/>
        </p:nvSpPr>
        <p:spPr>
          <a:xfrm>
            <a:off x="9112703" y="474506"/>
            <a:ext cx="216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After Demosacing</a:t>
            </a:r>
            <a:endParaRPr lang="en-P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55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9C50-430D-EA16-7538-9B4A5A03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B6E3-80C7-9A80-1152-714557036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</a:rPr>
              <a:t>Following are three major problems of Demosacing Algorithms: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 Zipper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 Chromatic Aliases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1DF9EB3-5D68-A62E-C5AC-8803A6FC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19" y="3451449"/>
            <a:ext cx="1930400" cy="2354146"/>
          </a:xfrm>
          <a:prstGeom prst="rect">
            <a:avLst/>
          </a:prstGeom>
        </p:spPr>
      </p:pic>
      <p:pic>
        <p:nvPicPr>
          <p:cNvPr id="7" name="Picture 6" descr="A shadow of a person on a wall&#10;&#10;Description automatically generated with medium confidence">
            <a:extLst>
              <a:ext uri="{FF2B5EF4-FFF2-40B4-BE49-F238E27FC236}">
                <a16:creationId xmlns:a16="http://schemas.microsoft.com/office/drawing/2014/main" id="{23EA1532-2B45-4AD9-89C6-260DB3592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81" y="3451449"/>
            <a:ext cx="1936877" cy="2354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89983-C824-ED5C-7C76-D5AE24314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02" y="3345051"/>
            <a:ext cx="2438095" cy="2438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8EAC6-0A66-6C2B-8068-998D853DE1B7}"/>
              </a:ext>
            </a:extLst>
          </p:cNvPr>
          <p:cNvSpPr txBox="1"/>
          <p:nvPr/>
        </p:nvSpPr>
        <p:spPr>
          <a:xfrm>
            <a:off x="3812368" y="5775090"/>
            <a:ext cx="2397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Chromatic Aliases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75C4D-E719-CC6E-9FAC-25F503DF326C}"/>
              </a:ext>
            </a:extLst>
          </p:cNvPr>
          <p:cNvSpPr txBox="1"/>
          <p:nvPr/>
        </p:nvSpPr>
        <p:spPr>
          <a:xfrm>
            <a:off x="7548599" y="5775089"/>
            <a:ext cx="208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Zipper Artifacts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26179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C130-EC1E-E4DA-C052-1BC31781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  <a:endParaRPr lang="en-PK" dirty="0"/>
          </a:p>
        </p:txBody>
      </p:sp>
      <p:pic>
        <p:nvPicPr>
          <p:cNvPr id="16" name="Content Placeholder 15" descr="A picture containing grass, outdoor, sky, fence&#10;&#10;Description automatically generated">
            <a:extLst>
              <a:ext uri="{FF2B5EF4-FFF2-40B4-BE49-F238E27FC236}">
                <a16:creationId xmlns:a16="http://schemas.microsoft.com/office/drawing/2014/main" id="{3971266A-15BF-3FCB-2FA5-B2643F86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1" y="2209951"/>
            <a:ext cx="2438095" cy="2438095"/>
          </a:xfrm>
        </p:spPr>
      </p:pic>
      <p:pic>
        <p:nvPicPr>
          <p:cNvPr id="19" name="Picture 18" descr="A picture containing outdoor, grass, sky, fence&#10;&#10;Description automatically generated">
            <a:extLst>
              <a:ext uri="{FF2B5EF4-FFF2-40B4-BE49-F238E27FC236}">
                <a16:creationId xmlns:a16="http://schemas.microsoft.com/office/drawing/2014/main" id="{22EBEAF1-83D7-2A30-466C-80CC996E0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652" y="2209951"/>
            <a:ext cx="2438093" cy="2447846"/>
          </a:xfrm>
          <a:prstGeom prst="rect">
            <a:avLst/>
          </a:prstGeom>
        </p:spPr>
      </p:pic>
      <p:pic>
        <p:nvPicPr>
          <p:cNvPr id="23" name="Picture 22" descr="A picture containing building, outdoor, house&#10;&#10;Description automatically generated">
            <a:extLst>
              <a:ext uri="{FF2B5EF4-FFF2-40B4-BE49-F238E27FC236}">
                <a16:creationId xmlns:a16="http://schemas.microsoft.com/office/drawing/2014/main" id="{6C0091C7-3926-E51A-86BA-825C91BBD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952"/>
            <a:ext cx="2438094" cy="2438094"/>
          </a:xfrm>
          <a:prstGeom prst="rect">
            <a:avLst/>
          </a:prstGeom>
        </p:spPr>
      </p:pic>
      <p:pic>
        <p:nvPicPr>
          <p:cNvPr id="27" name="Picture 26" descr="A picture containing building, outdoor, house&#10;&#10;Description automatically generated">
            <a:extLst>
              <a:ext uri="{FF2B5EF4-FFF2-40B4-BE49-F238E27FC236}">
                <a16:creationId xmlns:a16="http://schemas.microsoft.com/office/drawing/2014/main" id="{401A775D-59A4-4F10-A8F5-89C5386E0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49" y="2209951"/>
            <a:ext cx="2447846" cy="2447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2A52FD-BCEC-E40B-0B7D-8EDBB91E6D21}"/>
              </a:ext>
            </a:extLst>
          </p:cNvPr>
          <p:cNvSpPr txBox="1"/>
          <p:nvPr/>
        </p:nvSpPr>
        <p:spPr>
          <a:xfrm>
            <a:off x="1097280" y="4889804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MATLAB</a:t>
            </a:r>
            <a:endParaRPr lang="en-PK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48F1C5-ADAC-A06A-EE78-EAA7D721D504}"/>
              </a:ext>
            </a:extLst>
          </p:cNvPr>
          <p:cNvSpPr txBox="1"/>
          <p:nvPr/>
        </p:nvSpPr>
        <p:spPr>
          <a:xfrm>
            <a:off x="6701738" y="4889803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MATLAB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132996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F99148-BE29-4174-AC14-9D252220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455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B730-C35E-4557-8B1C-8231D670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be discussed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E467-BAC0-43EA-B902-FFC298B0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 Motive</a:t>
            </a:r>
            <a:r>
              <a:rPr lang="en-US" sz="2800" dirty="0"/>
              <a:t>  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 What is demosacing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 Why we need demosacing</a:t>
            </a:r>
          </a:p>
          <a:p>
            <a:r>
              <a:rPr lang="en-US" sz="2800" dirty="0">
                <a:latin typeface="+mj-lt"/>
              </a:rPr>
              <a:t>Project Roadmap</a:t>
            </a:r>
          </a:p>
          <a:p>
            <a:r>
              <a:rPr lang="en-US" sz="2800" dirty="0">
                <a:latin typeface="+mj-lt"/>
              </a:rPr>
              <a:t>Tasks Accomplished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1006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meras&#10;&#10;Description automatically generated with low confidence">
            <a:extLst>
              <a:ext uri="{FF2B5EF4-FFF2-40B4-BE49-F238E27FC236}">
                <a16:creationId xmlns:a16="http://schemas.microsoft.com/office/drawing/2014/main" id="{7DD113DD-E0FE-4B01-AB95-8E9E94F0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175"/>
            <a:ext cx="5539551" cy="369765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DF97B2-4794-4465-ACE0-832003BA8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7"/>
          <a:stretch/>
        </p:blipFill>
        <p:spPr>
          <a:xfrm>
            <a:off x="604805" y="1707175"/>
            <a:ext cx="5491195" cy="28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14E2-BB7D-47C7-AC2F-250D9B62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39" y="634947"/>
            <a:ext cx="2961800" cy="983290"/>
          </a:xfrm>
        </p:spPr>
        <p:txBody>
          <a:bodyPr>
            <a:normAutofit/>
          </a:bodyPr>
          <a:lstStyle/>
          <a:p>
            <a:r>
              <a:rPr lang="en-US" sz="4400" dirty="0"/>
              <a:t>Demosacing</a:t>
            </a:r>
            <a:endParaRPr lang="en-PK" sz="4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6C3017E-A0FD-43D3-B40C-53369718D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32" y="1269894"/>
            <a:ext cx="3577014" cy="45991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+mj-lt"/>
              </a:rPr>
              <a:t>Bayer Filter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+mj-lt"/>
              </a:rPr>
              <a:t>Getting full channel information at every pixel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+mj-lt"/>
              </a:rPr>
              <a:t>Using Interpolation to gather information from surrounding pixel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DB37AA7-E24D-4742-8AD9-D8D56FE8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6" y="983290"/>
            <a:ext cx="6905511" cy="43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1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9F38D5FD-E4FD-1A1E-7017-21B5B4B8C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044700"/>
            <a:ext cx="88646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31172-F354-35E1-D130-5B5AC16CAAA0}"/>
              </a:ext>
            </a:extLst>
          </p:cNvPr>
          <p:cNvSpPr txBox="1"/>
          <p:nvPr/>
        </p:nvSpPr>
        <p:spPr>
          <a:xfrm>
            <a:off x="4584817" y="657225"/>
            <a:ext cx="3022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+mj-lt"/>
              </a:rPr>
              <a:t>CORRELATE</a:t>
            </a:r>
            <a:endParaRPr lang="en-PK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567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14E2-BB7D-47C7-AC2F-250D9B62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644" y="263527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Beam Splitter</a:t>
            </a:r>
            <a:endParaRPr lang="en-P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6C3017E-A0FD-43D3-B40C-53369718D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610" y="179886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Using Beam Splitter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3 filters (Red, Green, 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+mj-lt"/>
              </a:rPr>
              <a:t>3 camera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Optimal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Optically hard to assemble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Highly expensive and unpractical  for most scenarios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DA3DFA-2905-452A-98CA-66E44E5F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0" y="1920549"/>
            <a:ext cx="6948364" cy="3016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03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D10A-9149-45BD-9C4F-B0FEECB3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3346-C0AB-46C8-8178-0445CE12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latin typeface="+mj-lt"/>
              </a:rPr>
              <a:t>Selection of Appropriate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 Developing a program to make raw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 Demosacing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408179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4B1BD-268E-2C20-0479-6771C71A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40" y="539988"/>
            <a:ext cx="2013167" cy="715256"/>
          </a:xfrm>
        </p:spPr>
        <p:txBody>
          <a:bodyPr>
            <a:normAutofit/>
          </a:bodyPr>
          <a:lstStyle/>
          <a:p>
            <a:r>
              <a:rPr lang="en-US" sz="4000" dirty="0"/>
              <a:t>Interface </a:t>
            </a:r>
            <a:endParaRPr lang="en-PK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BF2F0-E0A9-A72E-6679-A4ED778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6" y="750230"/>
            <a:ext cx="6905511" cy="4833856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4FD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D4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86BB3E-31BD-8198-266E-12B8074CE33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3088223" y="2162175"/>
            <a:ext cx="18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5F31B1-695F-0E43-173C-F08C1310CC30}"/>
              </a:ext>
            </a:extLst>
          </p:cNvPr>
          <p:cNvSpPr txBox="1"/>
          <p:nvPr/>
        </p:nvSpPr>
        <p:spPr>
          <a:xfrm>
            <a:off x="513465" y="1839009"/>
            <a:ext cx="257475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 select any image from windows explorer</a:t>
            </a:r>
            <a:endParaRPr lang="en-P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66227-34CC-5C46-9952-248D6A01B604}"/>
              </a:ext>
            </a:extLst>
          </p:cNvPr>
          <p:cNvSpPr txBox="1"/>
          <p:nvPr/>
        </p:nvSpPr>
        <p:spPr>
          <a:xfrm>
            <a:off x="513465" y="2615076"/>
            <a:ext cx="257475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Display the path of selected image</a:t>
            </a:r>
            <a:endParaRPr lang="en-P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207A0-764A-73A8-F62B-839706E1F0F6}"/>
              </a:ext>
            </a:extLst>
          </p:cNvPr>
          <p:cNvSpPr txBox="1"/>
          <p:nvPr/>
        </p:nvSpPr>
        <p:spPr>
          <a:xfrm>
            <a:off x="513465" y="3373219"/>
            <a:ext cx="257475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Select the Bayer pattern of the Image</a:t>
            </a:r>
            <a:endParaRPr lang="en-P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4F026F-1405-E832-B18F-56A977B2519E}"/>
              </a:ext>
            </a:extLst>
          </p:cNvPr>
          <p:cNvSpPr txBox="1"/>
          <p:nvPr/>
        </p:nvSpPr>
        <p:spPr>
          <a:xfrm>
            <a:off x="519184" y="4151530"/>
            <a:ext cx="25690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Convert an image to raw form</a:t>
            </a:r>
            <a:endParaRPr lang="en-PK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E729E9-B0CD-853F-ABAF-E88C8652A2AB}"/>
              </a:ext>
            </a:extLst>
          </p:cNvPr>
          <p:cNvSpPr txBox="1"/>
          <p:nvPr/>
        </p:nvSpPr>
        <p:spPr>
          <a:xfrm>
            <a:off x="538987" y="4897003"/>
            <a:ext cx="254923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Convert an image from raw to full channel by applying demosacing</a:t>
            </a:r>
            <a:endParaRPr lang="en-PK" dirty="0"/>
          </a:p>
          <a:p>
            <a:endParaRPr lang="en-PK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6F741F-CB61-1F4E-1BFB-6F86993C2F1A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088222" y="2694523"/>
            <a:ext cx="1864778" cy="24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94401E-C8FD-ABC7-3282-1B6233B75B90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88222" y="3212382"/>
            <a:ext cx="1864778" cy="48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091359-4BCF-5767-18AB-DAAA9E01A74B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088221" y="3686175"/>
            <a:ext cx="1864779" cy="78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AF95E-4F5D-9E16-DA1E-4AB2CFB65D2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3088221" y="4196013"/>
            <a:ext cx="1864779" cy="1301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98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E6B48-FDDC-4E39-88EF-26868703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PK" dirty="0"/>
          </a:p>
        </p:txBody>
      </p:sp>
      <p:pic>
        <p:nvPicPr>
          <p:cNvPr id="5" name="Content Placeholder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CDA7AF28-A50B-4C5B-8ED6-E1CB06F83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r="8243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44C5C233-3CCB-4530-7CD8-4FB6311B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Captured using kodak film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 Contains full channel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 Best for performance evaluation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04194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A3677AE1918543A65820E631AC34E5" ma:contentTypeVersion="4" ma:contentTypeDescription="Create a new document." ma:contentTypeScope="" ma:versionID="e666dad7cd8c95fd4ac4af24da53d902">
  <xsd:schema xmlns:xsd="http://www.w3.org/2001/XMLSchema" xmlns:xs="http://www.w3.org/2001/XMLSchema" xmlns:p="http://schemas.microsoft.com/office/2006/metadata/properties" xmlns:ns3="b98a799b-dc94-42d1-89d9-0c6d6b34aab9" targetNamespace="http://schemas.microsoft.com/office/2006/metadata/properties" ma:root="true" ma:fieldsID="9e84e6e84cbac04862ba8ac4fa79b8ec" ns3:_="">
    <xsd:import namespace="b98a799b-dc94-42d1-89d9-0c6d6b34aa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8a799b-dc94-42d1-89d9-0c6d6b34aa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620222-6114-48DF-9B09-9615D3EAA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148863-BD49-46B5-8A50-86DB81EE92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8a799b-dc94-42d1-89d9-0c6d6b34aa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206EDE-133B-45E2-8163-11CC4FCDF195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b98a799b-dc94-42d1-89d9-0c6d6b34aab9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1061</TotalTime>
  <Words>216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Demosacing</vt:lpstr>
      <vt:lpstr>Topics to be discussed</vt:lpstr>
      <vt:lpstr>PowerPoint Presentation</vt:lpstr>
      <vt:lpstr>Demosacing</vt:lpstr>
      <vt:lpstr>PowerPoint Presentation</vt:lpstr>
      <vt:lpstr>Beam Splitter</vt:lpstr>
      <vt:lpstr>Roadmap</vt:lpstr>
      <vt:lpstr>Interface </vt:lpstr>
      <vt:lpstr>Dataset</vt:lpstr>
      <vt:lpstr>RAW Conversion</vt:lpstr>
      <vt:lpstr>PowerPoint Presentation</vt:lpstr>
      <vt:lpstr>PowerPoint Presentation</vt:lpstr>
      <vt:lpstr>PowerPoint Presentation</vt:lpstr>
      <vt:lpstr>Problems</vt:lpstr>
      <vt:lpstr>Performance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Demosacing</dc:title>
  <dc:creator>FA19-BCS-038</dc:creator>
  <cp:lastModifiedBy>FA19-BCS-038</cp:lastModifiedBy>
  <cp:revision>11</cp:revision>
  <dcterms:created xsi:type="dcterms:W3CDTF">2022-04-25T16:35:40Z</dcterms:created>
  <dcterms:modified xsi:type="dcterms:W3CDTF">2022-06-07T20:23:45Z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0x01010003A3677AE1918543A65820E631AC34E5</vt:lpwstr>
  </property>
</Properties>
</file>